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sldIdLst>
    <p:sldId id="259" r:id="rId2"/>
    <p:sldId id="266" r:id="rId3"/>
    <p:sldId id="267" r:id="rId4"/>
    <p:sldId id="268" r:id="rId5"/>
    <p:sldId id="269" r:id="rId6"/>
    <p:sldId id="273" r:id="rId7"/>
    <p:sldId id="270" r:id="rId8"/>
    <p:sldId id="271" r:id="rId9"/>
    <p:sldId id="272" r:id="rId10"/>
    <p:sldId id="274" r:id="rId11"/>
    <p:sldId id="276" r:id="rId12"/>
    <p:sldId id="277" r:id="rId13"/>
    <p:sldId id="278" r:id="rId14"/>
    <p:sldId id="275" r:id="rId15"/>
    <p:sldId id="279" r:id="rId16"/>
    <p:sldId id="280" r:id="rId17"/>
    <p:sldId id="281" r:id="rId18"/>
    <p:sldId id="284" r:id="rId19"/>
    <p:sldId id="282" r:id="rId20"/>
    <p:sldId id="283" r:id="rId21"/>
    <p:sldId id="285" r:id="rId22"/>
    <p:sldId id="286" r:id="rId23"/>
    <p:sldId id="287" r:id="rId24"/>
    <p:sldId id="329" r:id="rId25"/>
    <p:sldId id="288" r:id="rId26"/>
    <p:sldId id="289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92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311" r:id="rId48"/>
    <p:sldId id="313" r:id="rId49"/>
    <p:sldId id="314" r:id="rId50"/>
    <p:sldId id="315" r:id="rId51"/>
    <p:sldId id="317" r:id="rId52"/>
    <p:sldId id="316" r:id="rId53"/>
    <p:sldId id="318" r:id="rId54"/>
    <p:sldId id="323" r:id="rId55"/>
    <p:sldId id="324" r:id="rId56"/>
    <p:sldId id="325" r:id="rId57"/>
    <p:sldId id="326" r:id="rId58"/>
    <p:sldId id="327" r:id="rId59"/>
    <p:sldId id="330" r:id="rId60"/>
    <p:sldId id="328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2F2F"/>
    <a:srgbClr val="F7E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4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9AB306B-8A27-B583-3BFC-E68E406DFF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58B65D-B201-9A9E-2584-87A29BF0E9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AEA579-7F53-38C6-682A-1400D6B0CF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425DB-4DC8-4E84-AD84-C019001009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75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15F590-ECBA-4CC8-F47E-A59A7E07FC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E8214B-DC45-19D4-8E2A-7B6E8EE1DA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A0784D-0620-612A-9F3F-10FCD5E3A5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A4F73-29D7-4798-AD0E-DD751368EE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89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F481ADB-307E-F4A5-FC38-AE30D35D22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B20273A-5E5F-20BC-0B61-995F8E3C4B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396F9C-425E-1C33-98BB-B135A7130C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7E726-76AD-4BCE-9A37-40548BA398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64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33C6E6-C52C-16A8-EB22-3B2B2DED4D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155916-4068-793C-1836-CD0FB3CFF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A74A80-AFF7-80DE-B654-D57072BE6E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28D73-7993-41B0-88EC-2C51CA5083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66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23022A-9A12-2599-4F5B-72BC4744FB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D7C37D-1D6F-6750-6ADD-3E7BE6CA68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15FCB92-89E6-E88E-0C19-34DC45020F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89B9F9-E01B-4CED-816B-530FCACCB5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634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62E892-AD0F-0C82-5313-4FD5436D71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640CFD-6F1C-4457-CFD0-AD28E69F29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4BE46E-501D-3968-59C0-1A20D63365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D9430-4713-4363-A81E-D9A827E8C2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695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C627A4C-0F77-9868-951A-3DF0E1D881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5B40130-2307-C637-07E3-6515781BA6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D19C3D5-CF6C-3F6A-2725-D2770B455B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99AE9-C64C-40BE-9A76-1000D86D23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75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2F36AA4-C17F-2DE5-F432-A574A5B8AF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2D5194E-8E89-98D5-E401-82DF9B098C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A2AB863-67AB-1A8C-2068-CC5240A7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A60DE-15EE-47DF-BB14-3ED927CDB7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2B0F9F3-BD01-BF67-CD11-D2C2AAAD36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4A1BA41-52E4-823B-4F6C-29097D158C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B10787-3AD4-19CE-4BE0-DAAC4BF02F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D6A82-0ABF-416A-9B1C-9B48B9A6E1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40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5FF12-443B-C6D5-E635-B821DCCF1B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377D28-3E59-5328-A9A4-BF06289647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D936CD-124B-C274-490F-734F806C4D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CC09E-1AE7-412A-B811-E03E0FE38F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85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CE449-FD33-E5E4-B0A9-4C3D33C997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620DF4-58C9-271B-C7D3-8A7F76EA40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86195-CE36-C640-17FE-CCEF3131B0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86E19-120E-4F73-A080-3251D844AA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724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A4DA127-7F42-51D8-C907-9AEEBFB8D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7255EE0-C414-8D8A-B03E-726C7B7B23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1DF5198D-B26F-DAF6-6CF8-F48195F5181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307CE6C9-5C31-9AE8-D532-29EF8ACA51C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55B0A88D-57E0-E8C6-3930-DCF95CA743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6A74C14A-0AB3-4ABA-86EA-E669BE9997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www.cowderoy.com/graphics/geri.ht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://www.pixar.com/funstuff/sh_videodescrip.html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escience.anu.edu.au/lecture/cg/CGIntroduction/Data/matrix_bullettimewalkthru3.mov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hyperlink" Target="http://escience.anu.edu.au/lecture/cg/CGIntroduction/Data/matrix_Bullet_Time.en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7">
            <a:extLst>
              <a:ext uri="{FF2B5EF4-FFF2-40B4-BE49-F238E27FC236}">
                <a16:creationId xmlns:a16="http://schemas.microsoft.com/office/drawing/2014/main" id="{5A641335-C747-5596-A424-FFE42FA930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CS-423 Computer Graphics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F9548B5-F2DB-141C-FD2C-C16F5E118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Pixels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43B45E2-B28E-FC05-7F0A-4A76EED4CA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Painted on the screen by CRT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Random scan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Raster scan</a:t>
            </a:r>
            <a:endParaRPr lang="en-US" altLang="en-US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 eaLnBrk="1" hangingPunct="1"/>
            <a:endParaRPr lang="en-US" altLang="en-US"/>
          </a:p>
        </p:txBody>
      </p:sp>
      <p:pic>
        <p:nvPicPr>
          <p:cNvPr id="11268" name="Picture 5" descr="D:\Memoona\Computer Graphics\lec1\eScience Lectures Notes  Display Devices_files\crtdiagram.jpg">
            <a:extLst>
              <a:ext uri="{FF2B5EF4-FFF2-40B4-BE49-F238E27FC236}">
                <a16:creationId xmlns:a16="http://schemas.microsoft.com/office/drawing/2014/main" id="{D011401A-D6B8-4450-6E97-B3A44B4E2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667000"/>
            <a:ext cx="382905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05239683-0564-5E9E-FC31-89BCB6347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CRT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CC8108A-1350-B67E-0133-3A302D61D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Most common display device a few years back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Evacuated glass bottle </a:t>
            </a:r>
            <a:r>
              <a:rPr lang="en-US" altLang="en-US">
                <a:solidFill>
                  <a:srgbClr val="000000"/>
                </a:solidFill>
                <a:latin typeface="AdobePiStd" charset="0"/>
              </a:rPr>
              <a:t>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Heating element (filament)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Electrons attracted to focusing anode cylinder due to strong positive charge on outer surface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Vertical and Horizontal deflection plates. The first set displaces the beam up and down, and the second displaces the beam left and right.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Beam strikes phosphor coating on front of tube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543594E-4918-6C59-9B7C-652CA8398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CRT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4639E0D-D343-1EF5-BCF2-D90159F2B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phosphor then emits a small spot of light at each position contacted by the electron beam.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light emitted by the phosphor fades very rapidly.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One way to keep the phosphor glowing is to redraw the picture repeatedly by quickly directing the electron beam back over the same points.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This is called refresh CRT.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CD0C503-8377-16D6-F7BC-2B090B7F90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CRT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B6A454C-DD52-D4E0-2BA6-B2068C6E1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total number of points that can be plotted horizontally and vertically on a CRT is referred to as resolution.</a:t>
            </a:r>
          </a:p>
          <a:p>
            <a:pPr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ratio of vertical points to horizontal points necessary to produce equal length lines in both directions on the screen is called aspect ratio of video monitor.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DA9DC83-5A45-EE3E-D74B-26FCC0BEB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Raster Scan Displays</a:t>
            </a:r>
          </a:p>
        </p:txBody>
      </p:sp>
      <p:sp>
        <p:nvSpPr>
          <p:cNvPr id="15363" name="Rectangle 5">
            <a:extLst>
              <a:ext uri="{FF2B5EF4-FFF2-40B4-BE49-F238E27FC236}">
                <a16:creationId xmlns:a16="http://schemas.microsoft.com/office/drawing/2014/main" id="{2983EADF-9DCC-0A95-69B2-50E32699B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Based on television technology.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electron beam is swept across the screen one row at a time from top to bottom.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During this scan, the beam intensity is turned on and off to create a pattern of illuminated spots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Picture definition is stored in a memory area called frame buffer.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E2388B4E-ED9E-3A9E-7D12-E0D6F0BD7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Raster Scan Displays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501EC15-2504-4EFF-5FE8-0C22FA499A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The frame buffer holds the set of intensity values for all the screen points.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Stored intensity values are then retrieved from the frame buffer and painted on the screen one row at a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One bit per pixel in black-and-white system (bitmap)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24 bits/pixel for color systems (pixmap)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Refresh rate of raster scan display is about 60 frames per second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0E3C2D5-834B-5B8C-36FF-68EB0BF33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Interlacing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A404191-A6AC-3696-C0CD-686DE4298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 eaLnBrk="1" hangingPunct="1"/>
            <a:r>
              <a:rPr lang="en-US" altLang="en-US"/>
              <a:t>On some raster scan systems, each frame is displayed in two passes using an interlaced refresh procedure.</a:t>
            </a:r>
          </a:p>
          <a:p>
            <a:pPr eaLnBrk="1" hangingPunct="1"/>
            <a:r>
              <a:rPr lang="en-US" altLang="en-US"/>
              <a:t>In the first pass the beam sweeps across every other scan line from top to bottom.</a:t>
            </a:r>
          </a:p>
          <a:p>
            <a:pPr eaLnBrk="1" hangingPunct="1"/>
            <a:r>
              <a:rPr lang="en-US" altLang="en-US"/>
              <a:t>After the vertical retrace the beam sweeps out the remaining scan lines.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0CAEEFF3-986D-94A8-5B23-CB4CE800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105400"/>
            <a:ext cx="52546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1954322-972E-EF43-C764-06F4608C7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Interlacing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3175B4B-E050-9C5F-DD0C-237779356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 eaLnBrk="1" hangingPunct="1"/>
            <a:r>
              <a:rPr lang="en-US" altLang="en-US"/>
              <a:t>Interlacing allows us to see the entire screen displayed in one-half the time it would have taken to sweep across all the lines at once.</a:t>
            </a:r>
          </a:p>
          <a:p>
            <a:pPr eaLnBrk="1" hangingPunct="1"/>
            <a:r>
              <a:rPr lang="en-US" altLang="en-US"/>
              <a:t>Used with slow refresh rates.</a:t>
            </a:r>
          </a:p>
          <a:p>
            <a:pPr eaLnBrk="1" hangingPunct="1"/>
            <a:r>
              <a:rPr lang="en-US" altLang="en-US"/>
              <a:t>Allows higher resolutions – that is scan more lines with less expensive components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 fading of phosphors between each pass is noticeable, causing the screen to flicker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AFB653B-F7EB-EC50-CC19-75E27D218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Random Scan Display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46618BC-6207-955C-D471-CF136EE1A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 eaLnBrk="1" hangingPunct="1"/>
            <a:r>
              <a:rPr lang="en-US" altLang="en-US"/>
              <a:t>CRT has the electron beam directed only to the parts of the screen where a picture is to be drawn.</a:t>
            </a:r>
          </a:p>
          <a:p>
            <a:pPr eaLnBrk="1" hangingPunct="1"/>
            <a:r>
              <a:rPr lang="en-US" altLang="en-US"/>
              <a:t>Draw a picture one line at a time and also referred to as vector or calligraphic displays</a:t>
            </a:r>
          </a:p>
          <a:p>
            <a:pPr eaLnBrk="1" hangingPunct="1"/>
            <a:r>
              <a:rPr lang="en-US" altLang="en-US"/>
              <a:t>Refresh rate depends upon the number of lines to be drawn</a:t>
            </a:r>
          </a:p>
          <a:p>
            <a:pPr eaLnBrk="1" hangingPunct="1"/>
            <a:r>
              <a:rPr lang="en-US" altLang="en-US"/>
              <a:t>Picture definition is stored as a set of line drawing commands in refresh buffer.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135C6DF-1ECF-AEAB-4A6C-867236203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Color Video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1F0FA60B-7018-C0D6-FFEA-979B021C6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5257800"/>
            <a:ext cx="8686800" cy="160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More complicated.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phosphors on the face of a color CRT are laid out in a precise geometric pattern. </a:t>
            </a:r>
          </a:p>
        </p:txBody>
      </p:sp>
      <p:pic>
        <p:nvPicPr>
          <p:cNvPr id="20484" name="Picture 5" descr="D:\Memoona\Computer Graphics\lec1\eScience Lectures Notes  Display Devices_files\DeltaGun.gif">
            <a:extLst>
              <a:ext uri="{FF2B5EF4-FFF2-40B4-BE49-F238E27FC236}">
                <a16:creationId xmlns:a16="http://schemas.microsoft.com/office/drawing/2014/main" id="{D192C5B8-B0E5-0564-4A4D-AA2E1CE3CD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9200"/>
            <a:ext cx="5410200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A47DFA9-7E4E-7F10-074A-A0BDDC3D6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990000"/>
                </a:solidFill>
                <a:cs typeface="Arial" panose="020B0604020202020204" pitchFamily="34" charset="0"/>
              </a:rPr>
              <a:t>What computers do....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FCE26E9-FF55-172F-8C26-2B7FBF023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>
                <a:solidFill>
                  <a:srgbClr val="FF0000"/>
                </a:solidFill>
                <a:cs typeface="Arial" panose="020B0604020202020204" pitchFamily="34" charset="0"/>
              </a:rPr>
              <a:t>Process</a:t>
            </a:r>
            <a:r>
              <a:rPr lang="en-US" altLang="en-US" sz="2800" b="1">
                <a:solidFill>
                  <a:srgbClr val="990000"/>
                </a:solidFill>
                <a:cs typeface="Arial" panose="020B0604020202020204" pitchFamily="34" charset="0"/>
              </a:rPr>
              <a:t>, </a:t>
            </a:r>
            <a:r>
              <a:rPr lang="en-US" altLang="en-US" sz="2800" b="1">
                <a:solidFill>
                  <a:srgbClr val="FF0000"/>
                </a:solidFill>
                <a:cs typeface="Arial" panose="020B0604020202020204" pitchFamily="34" charset="0"/>
              </a:rPr>
              <a:t>transform</a:t>
            </a:r>
            <a:r>
              <a:rPr lang="en-US" altLang="en-US" sz="2800" b="1">
                <a:solidFill>
                  <a:srgbClr val="990000"/>
                </a:solidFill>
                <a:cs typeface="Arial" panose="020B0604020202020204" pitchFamily="34" charset="0"/>
              </a:rPr>
              <a:t>, </a:t>
            </a:r>
            <a:r>
              <a:rPr lang="en-US" altLang="en-US" sz="2800" b="1">
                <a:solidFill>
                  <a:srgbClr val="FF0000"/>
                </a:solidFill>
                <a:cs typeface="Arial" panose="020B0604020202020204" pitchFamily="34" charset="0"/>
              </a:rPr>
              <a:t>communicate</a:t>
            </a:r>
            <a:r>
              <a:rPr lang="en-US" altLang="en-US" sz="2800" b="1">
                <a:solidFill>
                  <a:srgbClr val="990000"/>
                </a:solidFill>
                <a:cs typeface="Arial" panose="020B0604020202020204" pitchFamily="34" charset="0"/>
              </a:rPr>
              <a:t> information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>
                <a:cs typeface="Arial" panose="020B0604020202020204" pitchFamily="34" charset="0"/>
              </a:rPr>
              <a:t>Aspects of Communication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>
                <a:cs typeface="Arial" panose="020B0604020202020204" pitchFamily="34" charset="0"/>
              </a:rPr>
              <a:t>Origin (where does it come from?)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>
                <a:cs typeface="Arial" panose="020B0604020202020204" pitchFamily="34" charset="0"/>
              </a:rPr>
              <a:t>Throughput (how long will it take to get here?)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>
                <a:cs typeface="Arial" panose="020B0604020202020204" pitchFamily="34" charset="0"/>
              </a:rPr>
              <a:t>Latency (how long do I have to wait before something happens)?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>
                <a:cs typeface="Arial" panose="020B0604020202020204" pitchFamily="34" charset="0"/>
              </a:rPr>
              <a:t>Presentation (what does it look like?)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>
                <a:solidFill>
                  <a:srgbClr val="990000"/>
                </a:solidFill>
                <a:cs typeface="Arial" panose="020B0604020202020204" pitchFamily="34" charset="0"/>
              </a:rPr>
              <a:t>Computer Graphics is... </a:t>
            </a:r>
          </a:p>
          <a:p>
            <a:pPr algn="r" eaLnBrk="1" hangingPunct="1">
              <a:lnSpc>
                <a:spcPct val="90000"/>
              </a:lnSpc>
            </a:pPr>
            <a:r>
              <a:rPr lang="en-US" altLang="en-US" sz="2800" b="1">
                <a:solidFill>
                  <a:srgbClr val="990000"/>
                </a:solidFill>
                <a:cs typeface="Arial" panose="020B0604020202020204" pitchFamily="34" charset="0"/>
              </a:rPr>
              <a:t>the technology for </a:t>
            </a:r>
            <a:r>
              <a:rPr lang="en-US" altLang="en-US" sz="2800" b="1">
                <a:solidFill>
                  <a:srgbClr val="FF0000"/>
                </a:solidFill>
                <a:cs typeface="Arial" panose="020B0604020202020204" pitchFamily="34" charset="0"/>
              </a:rPr>
              <a:t>presenting</a:t>
            </a:r>
            <a:r>
              <a:rPr lang="en-US" altLang="en-US" sz="2800" b="1">
                <a:solidFill>
                  <a:srgbClr val="990000"/>
                </a:solidFill>
                <a:cs typeface="Arial" panose="020B0604020202020204" pitchFamily="34" charset="0"/>
              </a:rPr>
              <a:t> information</a:t>
            </a:r>
            <a:endParaRPr lang="en-US" alt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B4001D5-4FCE-0C00-BC80-A30B5F496D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Color Video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5643263-CEC7-917E-DF6D-01FF53E990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Within the neck of the CRT there are three electron guns, one each for red, green, and blue (the actual beams are all the same color-- invisible).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There is also a special metal plate just behind the phosphor, called a shadow mask.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This mask is aligned so that it simultaneously allows each electron beam to see only the phosphors of its assigned color and blocks the phosphor of the remaining two colors.</a:t>
            </a: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1E66A2C-8E39-C869-75D5-0275807420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LCDs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EBBA63C2-A7FA-0191-F307-E1A5CF085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 eaLnBrk="1" hangingPunct="1"/>
            <a:r>
              <a:rPr lang="en-US" altLang="en-US"/>
              <a:t>Used in calculators, laptops.</a:t>
            </a:r>
          </a:p>
          <a:p>
            <a:pPr eaLnBrk="1" hangingPunct="1"/>
            <a:r>
              <a:rPr lang="en-US" altLang="en-US"/>
              <a:t>Produce a picture by passing polarized light from the surroundings or from an internal light source through a liquid crystal material that can be aligned to either block or transmit the light.</a:t>
            </a:r>
          </a:p>
          <a:p>
            <a:pPr eaLnBrk="1" hangingPunct="1"/>
            <a:r>
              <a:rPr lang="en-US" altLang="en-US"/>
              <a:t>Liquid crystal is a compound that has a crystalline arrangement, yet it can flow like a liquid.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981030A-FA60-8E83-5218-090587D30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Object Rendering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34473981-943E-C0BF-0630-1207D0571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763000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Modeling: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  <a:cs typeface="+mn-cs"/>
              </a:rPr>
              <a:t>How to represent objects </a:t>
            </a:r>
            <a:r>
              <a:rPr lang="en-US" dirty="0">
                <a:ea typeface="+mn-ea"/>
                <a:cs typeface="+mn-cs"/>
                <a:sym typeface="Wingdings" pitchFamily="2" charset="2"/>
              </a:rPr>
              <a:t></a:t>
            </a:r>
            <a:r>
              <a:rPr lang="en-US" dirty="0">
                <a:ea typeface="+mn-ea"/>
                <a:cs typeface="+mn-cs"/>
              </a:rPr>
              <a:t> mathematical specification of shape and appearance properties</a:t>
            </a:r>
          </a:p>
          <a:p>
            <a:pPr eaLnBrk="1" hangingPunct="1">
              <a:defRPr/>
            </a:pPr>
            <a:r>
              <a:rPr lang="en-US" dirty="0"/>
              <a:t>Rendering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  <a:cs typeface="+mn-cs"/>
              </a:rPr>
              <a:t>How to create shaded images from 3D computer models</a:t>
            </a:r>
          </a:p>
          <a:p>
            <a:pPr eaLnBrk="1" hangingPunct="1">
              <a:defRPr/>
            </a:pPr>
            <a:r>
              <a:rPr lang="en-US" dirty="0"/>
              <a:t>Animation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  <a:cs typeface="+mn-cs"/>
              </a:rPr>
              <a:t>How to represent motion </a:t>
            </a:r>
            <a:r>
              <a:rPr lang="en-US" dirty="0">
                <a:ea typeface="+mn-ea"/>
                <a:cs typeface="+mn-cs"/>
                <a:sym typeface="Wingdings" pitchFamily="2" charset="2"/>
              </a:rPr>
              <a:t> through sequence of images</a:t>
            </a:r>
            <a:endParaRPr lang="en-US" dirty="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C819EA2-9B34-AA11-F033-B4239732E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Modeling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7E05241-0B66-76CE-A6BF-495A9BF4C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F51CACFE-C99B-C6EE-C493-55EE49181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3619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id="{7AF1C429-2FDF-E867-4A23-BB04C316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1529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>
            <a:extLst>
              <a:ext uri="{FF2B5EF4-FFF2-40B4-BE49-F238E27FC236}">
                <a16:creationId xmlns:a16="http://schemas.microsoft.com/office/drawing/2014/main" id="{F54088CB-2A38-1EA4-1DD7-4A4B4816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962400"/>
            <a:ext cx="4481513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5">
            <a:extLst>
              <a:ext uri="{FF2B5EF4-FFF2-40B4-BE49-F238E27FC236}">
                <a16:creationId xmlns:a16="http://schemas.microsoft.com/office/drawing/2014/main" id="{E1561ACA-6407-0A31-4406-E7B40EF48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6200"/>
            <a:ext cx="3116263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C819EA2-9B34-AA11-F033-B4239732E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Modeling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7E05241-0B66-76CE-A6BF-495A9BF4C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r>
              <a:rPr lang="en-US" dirty="0"/>
              <a:t>Deals with the mathematical specification of shape and appearance properties.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example, a coffee mug might be described as </a:t>
            </a:r>
          </a:p>
          <a:p>
            <a:pPr lvl="1" eaLnBrk="1" hangingPunct="1"/>
            <a:r>
              <a:rPr lang="en-US" dirty="0"/>
              <a:t>a set of ordered 3D points along with some interpolation rule to connect the points </a:t>
            </a:r>
          </a:p>
          <a:p>
            <a:pPr lvl="1" eaLnBrk="1" hangingPunct="1"/>
            <a:r>
              <a:rPr lang="en-US" dirty="0"/>
              <a:t>and a reflection model that describes how light interacts with the mug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1409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81BE830-A23D-AAA4-F5B1-D4B51CBB8A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Rendering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153B17C-933C-9044-853F-B265665DE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r>
              <a:rPr lang="en-US" dirty="0"/>
              <a:t>creation of shaded images</a:t>
            </a:r>
          </a:p>
          <a:p>
            <a:pPr marL="0" indent="0" eaLnBrk="1" hangingPunct="1">
              <a:buNone/>
            </a:pPr>
            <a:r>
              <a:rPr lang="en-US" dirty="0"/>
              <a:t>   from 3D computer models</a:t>
            </a:r>
            <a:endParaRPr lang="en-US" altLang="en-US" dirty="0"/>
          </a:p>
          <a:p>
            <a:pPr eaLnBrk="1" hangingPunct="1"/>
            <a:r>
              <a:rPr lang="en-US" altLang="en-US" dirty="0"/>
              <a:t>Compute camera view</a:t>
            </a:r>
          </a:p>
          <a:p>
            <a:pPr eaLnBrk="1" hangingPunct="1"/>
            <a:r>
              <a:rPr lang="en-US" altLang="en-US" dirty="0"/>
              <a:t>Clipping</a:t>
            </a:r>
          </a:p>
          <a:p>
            <a:pPr eaLnBrk="1" hangingPunct="1"/>
            <a:r>
              <a:rPr lang="en-US" altLang="en-US" dirty="0"/>
              <a:t>Hidden line removal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601C03D0-E99A-C7EE-FE04-A0F79CBC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906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>
            <a:extLst>
              <a:ext uri="{FF2B5EF4-FFF2-40B4-BE49-F238E27FC236}">
                <a16:creationId xmlns:a16="http://schemas.microsoft.com/office/drawing/2014/main" id="{FDE2FE7A-FD43-D541-C47A-2F456BEA0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86200"/>
            <a:ext cx="2800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C2304A4-F741-1A45-1831-95CB8CE23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" panose="020B0604030504040204" pitchFamily="34" charset="0"/>
              </a:rPr>
              <a:t>Rendering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2A449E8-AF62-336E-5AC3-53B9EB495A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r>
              <a:rPr lang="en-US" altLang="en-US"/>
              <a:t>Shading</a:t>
            </a:r>
          </a:p>
          <a:p>
            <a:pPr eaLnBrk="1" hangingPunct="1"/>
            <a:r>
              <a:rPr lang="en-US" altLang="en-US"/>
              <a:t>Lighting</a:t>
            </a:r>
          </a:p>
          <a:p>
            <a:pPr eaLnBrk="1" hangingPunct="1"/>
            <a:r>
              <a:rPr lang="en-US" altLang="en-US"/>
              <a:t>Shadows</a:t>
            </a:r>
          </a:p>
          <a:p>
            <a:pPr eaLnBrk="1" hangingPunct="1"/>
            <a:endParaRPr lang="en-US" altLang="en-US"/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3B4470E4-F650-365B-F0AB-A1EDF445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4000"/>
            <a:ext cx="2743200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C27B7A1-6C99-40A1-B3D6-BCD2C8562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/>
              <a:t>Goal of Computer Graphics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9A0A694-FD2B-65FE-1962-52F741753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r>
              <a:rPr lang="en-US" altLang="en-US"/>
              <a:t>Create (synthetic) images indistinguishable from reality</a:t>
            </a:r>
          </a:p>
          <a:p>
            <a:pPr eaLnBrk="1" hangingPunct="1"/>
            <a:r>
              <a:rPr lang="en-US" altLang="en-US"/>
              <a:t>Animations that are scientifically sound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9423420-BA9B-6608-6975-A5B7B9062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/>
              <a:t>Goal of Computer Graphics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18B6395-B2CF-D318-B1FD-F769E69CE1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1460F1A0-5A2B-596B-775B-847CEDF04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62793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DBC4AAF-3DB7-A610-2403-BEEC19267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/>
              <a:t>Goal of Computer Graphics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F839CDF-0FFF-C86B-BBBD-E9E2B007C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CB1315E8-B6B0-8404-BA41-92B0D0D0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848600" cy="49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B6D534A-CBB4-9EE8-926B-AB79E4ACF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990000"/>
                </a:solidFill>
                <a:cs typeface="Arial" panose="020B0604020202020204" pitchFamily="34" charset="0"/>
              </a:rPr>
              <a:t>Computer Graphics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695F58C-E6EC-1183-9F6D-40DE03F71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33"/>
                </a:solidFill>
              </a:rPr>
              <a:t>Today, Computer Graphics has become the predominant form of computer output. </a:t>
            </a:r>
          </a:p>
          <a:p>
            <a:pPr eaLnBrk="1" hangingPunct="1"/>
            <a:endParaRPr lang="en-US" altLang="en-US">
              <a:solidFill>
                <a:srgbClr val="000033"/>
              </a:solidFill>
            </a:endParaRPr>
          </a:p>
          <a:p>
            <a:pPr eaLnBrk="1" hangingPunct="1"/>
            <a:r>
              <a:rPr lang="en-US" altLang="en-US">
                <a:solidFill>
                  <a:srgbClr val="000033"/>
                </a:solidFill>
              </a:rPr>
              <a:t>Even the text on most computer screens are "rendered" using computer graphics methods.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8F9A771-2997-4527-A468-1B09BB871D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/>
              <a:t>Goal of Computer Graphics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340649D-36F0-FED7-3EDD-DB86597CD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A6B43D32-A03A-60B9-E779-70F3F05D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411480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5F225A4-AF00-53E2-12BB-F0C4F5E0D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/>
              <a:t>Goal of Computer Graphics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421FD14-0A31-3B24-65AB-C6444737C7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A6904F94-2C1D-2A13-90A6-7EF07E8F6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3894138" cy="52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3BAEED8-EF68-36CF-94E9-7CB976C99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/>
              <a:t>Goal of Computer Graphics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BF568C64-A347-6838-3F17-B2B662A7C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3BDBFF4A-5787-AF0A-778C-2DADC9DD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9721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937264C-0D48-2941-9693-E3A023AE1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/>
              <a:t>Goal of Computer Graphics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40BFB2EF-D91B-C119-6947-93F02FEF8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9D21EF31-F1C9-B568-9025-0DC005C0C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742238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8459FBF-CC54-5762-504F-0E95A32CFB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/>
              <a:t>Goal of Computer Graphics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4C53D4-8C26-BA24-3201-D1C3E92F3B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4820" name="Picture 2">
            <a:extLst>
              <a:ext uri="{FF2B5EF4-FFF2-40B4-BE49-F238E27FC236}">
                <a16:creationId xmlns:a16="http://schemas.microsoft.com/office/drawing/2014/main" id="{F3C59E83-1AD3-0FCD-E794-01C4E8E9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05000"/>
            <a:ext cx="58864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3649DFF-A8AA-B3DE-18D9-0319DEEBD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/>
              <a:t>Final Fantasy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6AC3A0E-DC6E-DFFD-C53D-A7E8EC54E6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/>
            <a:r>
              <a:rPr lang="en-US" altLang="en-US"/>
              <a:t>The first computer-generated animated motion picture with photo-realistic characters</a:t>
            </a:r>
          </a:p>
        </p:txBody>
      </p:sp>
      <p:pic>
        <p:nvPicPr>
          <p:cNvPr id="35844" name="Picture 2">
            <a:extLst>
              <a:ext uri="{FF2B5EF4-FFF2-40B4-BE49-F238E27FC236}">
                <a16:creationId xmlns:a16="http://schemas.microsoft.com/office/drawing/2014/main" id="{D58CB4BE-8AA4-7B8E-44EE-5929C2269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5334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>
            <a:extLst>
              <a:ext uri="{FF2B5EF4-FFF2-40B4-BE49-F238E27FC236}">
                <a16:creationId xmlns:a16="http://schemas.microsoft.com/office/drawing/2014/main" id="{706AC447-C5FF-EAD7-53C3-E00EE241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62200"/>
            <a:ext cx="22860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3">
            <a:extLst>
              <a:ext uri="{FF2B5EF4-FFF2-40B4-BE49-F238E27FC236}">
                <a16:creationId xmlns:a16="http://schemas.microsoft.com/office/drawing/2014/main" id="{27C22E69-7E9E-6910-A14A-97058302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800600"/>
            <a:ext cx="22193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FB3853D-F94C-5262-36D6-797DDD1FDF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Image Based Rendering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56F7BA1-E3A3-12E4-A730-A254FBC8F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382000" cy="5562600"/>
          </a:xfrm>
        </p:spPr>
        <p:txBody>
          <a:bodyPr/>
          <a:lstStyle/>
          <a:p>
            <a:pPr eaLnBrk="1" hangingPunct="1"/>
            <a:r>
              <a:rPr lang="en-US" altLang="en-US" sz="2800"/>
              <a:t>Generate synthetic images from real images</a:t>
            </a:r>
          </a:p>
          <a:p>
            <a:pPr eaLnBrk="1" hangingPunct="1"/>
            <a:r>
              <a:rPr lang="en-US" altLang="en-US" sz="2800"/>
              <a:t>Structure (3D) has to be extracted for realistic rendering</a:t>
            </a:r>
          </a:p>
          <a:p>
            <a:pPr eaLnBrk="1" hangingPunct="1"/>
            <a:r>
              <a:rPr lang="en-US" altLang="en-US" sz="2800"/>
              <a:t>So far, moving towards more realistic renderings:</a:t>
            </a:r>
          </a:p>
          <a:p>
            <a:pPr eaLnBrk="1" hangingPunct="1"/>
            <a:r>
              <a:rPr lang="en-US" altLang="en-US" sz="2800"/>
              <a:t>Ray tracing</a:t>
            </a:r>
          </a:p>
          <a:p>
            <a:pPr eaLnBrk="1" hangingPunct="1"/>
            <a:r>
              <a:rPr lang="en-US" altLang="en-US" sz="2800"/>
              <a:t>Radiosity</a:t>
            </a:r>
          </a:p>
          <a:p>
            <a:pPr eaLnBrk="1" hangingPunct="1"/>
            <a:r>
              <a:rPr lang="en-US" altLang="en-US" sz="2800"/>
              <a:t>Image-Based Rendering</a:t>
            </a:r>
          </a:p>
          <a:p>
            <a:pPr eaLnBrk="1" hangingPunct="1"/>
            <a:r>
              <a:rPr lang="en-US" altLang="en-US" sz="2800"/>
              <a:t>But that is not the goal of ALL computer graphics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14C0E43-CBF6-C03B-893F-7F8A639AA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Another Goal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5F8B10E-88CF-F162-7B4F-F729932186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5257800"/>
          </a:xfrm>
        </p:spPr>
        <p:txBody>
          <a:bodyPr/>
          <a:lstStyle/>
          <a:p>
            <a:pPr eaLnBrk="1" hangingPunct="1"/>
            <a:r>
              <a:rPr lang="en-US" altLang="en-US" sz="3600"/>
              <a:t>Creating a new reality</a:t>
            </a:r>
          </a:p>
          <a:p>
            <a:pPr eaLnBrk="1" hangingPunct="1"/>
            <a:r>
              <a:rPr lang="en-US" altLang="en-US" sz="3600"/>
              <a:t>Or simulating non-reality</a:t>
            </a:r>
          </a:p>
          <a:p>
            <a:pPr eaLnBrk="1" hangingPunct="1"/>
            <a:r>
              <a:rPr lang="en-US" altLang="en-US" sz="3600"/>
              <a:t>Aesthetically pleasing</a:t>
            </a:r>
          </a:p>
          <a:p>
            <a:pPr eaLnBrk="1" hangingPunct="1"/>
            <a:r>
              <a:rPr lang="en-US" altLang="en-US" sz="3600"/>
              <a:t>Entertainment or Education value</a:t>
            </a:r>
          </a:p>
          <a:p>
            <a:pPr eaLnBrk="1" hangingPunct="1"/>
            <a:endParaRPr lang="en-US" altLang="en-US"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E99C590-FFB9-8BDB-7FC2-48E2463AFE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Another Goal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DFB81E8-5EBC-43CE-AF6A-CC31DFCF1D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5257800"/>
          </a:xfrm>
        </p:spPr>
        <p:txBody>
          <a:bodyPr/>
          <a:lstStyle/>
          <a:p>
            <a:pPr eaLnBrk="1" hangingPunct="1"/>
            <a:endParaRPr lang="en-US" altLang="en-US" sz="3600"/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D9B37D12-88F6-28B2-0A87-FB594ED3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4868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109E2DE-193B-8A29-9E63-98EE788C5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Another Goal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9BB6FB2-8130-2D7B-388B-1652217D41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5257800"/>
          </a:xfrm>
        </p:spPr>
        <p:txBody>
          <a:bodyPr/>
          <a:lstStyle/>
          <a:p>
            <a:pPr eaLnBrk="1" hangingPunct="1"/>
            <a:endParaRPr lang="en-US" altLang="en-US" sz="3600"/>
          </a:p>
        </p:txBody>
      </p:sp>
      <p:pic>
        <p:nvPicPr>
          <p:cNvPr id="39940" name="Picture 2">
            <a:extLst>
              <a:ext uri="{FF2B5EF4-FFF2-40B4-BE49-F238E27FC236}">
                <a16:creationId xmlns:a16="http://schemas.microsoft.com/office/drawing/2014/main" id="{A7708ADA-365C-9D13-DC52-56A6C7610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705725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FF1138F-4926-5BFC-C49F-D86704966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990000"/>
                </a:solidFill>
                <a:cs typeface="Arial" panose="020B0604020202020204" pitchFamily="34" charset="0"/>
              </a:rPr>
              <a:t>Computer Graphics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830AE0E-C94E-7933-2331-FC4FDD0C8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33"/>
                </a:solidFill>
              </a:rPr>
              <a:t>Computer Graphics is all about drawing pictures on computers, also called </a:t>
            </a:r>
            <a:r>
              <a:rPr lang="en-US" altLang="en-US" i="1">
                <a:solidFill>
                  <a:srgbClr val="000033"/>
                </a:solidFill>
              </a:rPr>
              <a:t>rendering</a:t>
            </a:r>
            <a:r>
              <a:rPr lang="en-US" altLang="en-US">
                <a:solidFill>
                  <a:srgbClr val="000033"/>
                </a:solidFill>
              </a:rPr>
              <a:t>. </a:t>
            </a:r>
          </a:p>
          <a:p>
            <a:pPr eaLnBrk="1" hangingPunct="1"/>
            <a:r>
              <a:rPr lang="en-US" altLang="en-US">
                <a:solidFill>
                  <a:srgbClr val="000033"/>
                </a:solidFill>
              </a:rPr>
              <a:t>The pictures can be photographs, drawings, movies, or simulations </a:t>
            </a:r>
          </a:p>
          <a:p>
            <a:pPr lvl="1" eaLnBrk="1" hangingPunct="1">
              <a:buFontTx/>
              <a:buNone/>
            </a:pPr>
            <a:r>
              <a:rPr lang="en-US" altLang="en-US">
                <a:solidFill>
                  <a:srgbClr val="000033"/>
                </a:solidFill>
              </a:rPr>
              <a:t>-- pictures of things which do not yet exist and maybe could never exist. </a:t>
            </a:r>
          </a:p>
          <a:p>
            <a:pPr lvl="1" eaLnBrk="1" hangingPunct="1">
              <a:buFontTx/>
              <a:buNone/>
            </a:pPr>
            <a:r>
              <a:rPr lang="en-US" altLang="en-US">
                <a:solidFill>
                  <a:srgbClr val="000033"/>
                </a:solidFill>
              </a:rPr>
              <a:t>-- Or they may be pictures from places we cannot see directly, such as medical images from inside your body. 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C720E41-1B44-7A96-0768-49A2EB58F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Application areas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8A057428-A41F-ECD0-EB0E-4659CF8A8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5257800"/>
          </a:xfrm>
        </p:spPr>
        <p:txBody>
          <a:bodyPr/>
          <a:lstStyle/>
          <a:p>
            <a:pPr eaLnBrk="1" hangingPunct="1"/>
            <a:r>
              <a:rPr lang="en-US" altLang="en-US" sz="3600"/>
              <a:t>Movies</a:t>
            </a:r>
          </a:p>
          <a:p>
            <a:pPr eaLnBrk="1" hangingPunct="1"/>
            <a:r>
              <a:rPr lang="en-US" altLang="en-US" sz="3600"/>
              <a:t>If you can imagine it, it can be done with computer graphics.</a:t>
            </a:r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</p:txBody>
      </p:sp>
      <p:pic>
        <p:nvPicPr>
          <p:cNvPr id="40964" name="Picture 2" descr="Geri's Game from Pixar">
            <a:hlinkClick r:id="rId2"/>
            <a:extLst>
              <a:ext uri="{FF2B5EF4-FFF2-40B4-BE49-F238E27FC236}">
                <a16:creationId xmlns:a16="http://schemas.microsoft.com/office/drawing/2014/main" id="{9BB70ECD-61C4-CA10-7DCC-335B5C9D8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76600"/>
            <a:ext cx="3810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8F18DDDB-179A-2235-B759-99FA0307B4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Movies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E044B3F-38DA-E27F-B46E-2D0119FD4F9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686800" cy="5562600"/>
          </a:xfrm>
        </p:spPr>
        <p:txBody>
          <a:bodyPr/>
          <a:lstStyle/>
          <a:p>
            <a:pPr eaLnBrk="1" hangingPunct="1"/>
            <a:r>
              <a:rPr lang="en-US" altLang="en-US" sz="3600"/>
              <a:t>Luxo Jr : a desk light playing with a ball.</a:t>
            </a:r>
          </a:p>
          <a:p>
            <a:pPr lvl="1" eaLnBrk="1" hangingPunct="1"/>
            <a:r>
              <a:rPr lang="en-US" altLang="en-US" sz="3200">
                <a:solidFill>
                  <a:srgbClr val="000033"/>
                </a:solidFill>
              </a:rPr>
              <a:t>The first three-dimensional computer animated film to be nominated for an Academy Award, in addition to winning 20 awards at international film festivals.</a:t>
            </a:r>
          </a:p>
          <a:p>
            <a:pPr lvl="1" eaLnBrk="1" hangingPunct="1"/>
            <a:r>
              <a:rPr lang="en-US" altLang="en-US" sz="3200">
                <a:solidFill>
                  <a:srgbClr val="000033"/>
                </a:solidFill>
              </a:rPr>
              <a:t>Includes several technical achievements in computer animation, like self-shadowing, where an image accurately casts shadows onto itself.</a:t>
            </a:r>
          </a:p>
        </p:txBody>
      </p:sp>
      <p:pic>
        <p:nvPicPr>
          <p:cNvPr id="41988" name="Picture 6" descr="D:\Memoona\Computer Graphics\lec1\Computer Graphics  General Overview  3 - 17  Movies_files\animated-luxo.pixar.gif">
            <a:hlinkClick r:id="rId2"/>
            <a:extLst>
              <a:ext uri="{FF2B5EF4-FFF2-40B4-BE49-F238E27FC236}">
                <a16:creationId xmlns:a16="http://schemas.microsoft.com/office/drawing/2014/main" id="{F7CA69D7-7F6D-E6CF-48CB-107CC7F9AA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3340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08AA22F-419F-0AE6-9E5C-D68315D411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Movies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7D709DD-DDC4-0846-2709-00E27EFA9F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200" y="838200"/>
            <a:ext cx="449580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Great visual effects, e.g. bullet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33"/>
                </a:solidFill>
              </a:rPr>
              <a:t>Concept is to play with motion and time in video or movie. The reason is to slow down or even freeze the time and let the</a:t>
            </a:r>
            <a:br>
              <a:rPr lang="en-US" altLang="en-US">
                <a:solidFill>
                  <a:srgbClr val="000033"/>
                </a:solidFill>
              </a:rPr>
            </a:br>
            <a:r>
              <a:rPr lang="en-US" altLang="en-US">
                <a:solidFill>
                  <a:srgbClr val="000033"/>
                </a:solidFill>
              </a:rPr>
              <a:t>audience see things around it more clearly at that particular moment in time.</a:t>
            </a:r>
          </a:p>
        </p:txBody>
      </p:sp>
      <p:pic>
        <p:nvPicPr>
          <p:cNvPr id="43012" name="Picture 6" descr="D:\Memoona\Computer Graphics\lec1\Computer Graphics  General Overview  3 - 17  Movies_files\Matrix.jpg">
            <a:hlinkClick r:id="rId2"/>
            <a:extLst>
              <a:ext uri="{FF2B5EF4-FFF2-40B4-BE49-F238E27FC236}">
                <a16:creationId xmlns:a16="http://schemas.microsoft.com/office/drawing/2014/main" id="{4CFB2A2B-B3C6-ED52-75D1-E4201EBA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14400"/>
            <a:ext cx="411480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8" descr="D:\Memoona\Computer Graphics\lec1\Computer Graphics  General Overview  3 - 17  Movies_files\matrix21b.jpg">
            <a:hlinkClick r:id="rId4"/>
            <a:extLst>
              <a:ext uri="{FF2B5EF4-FFF2-40B4-BE49-F238E27FC236}">
                <a16:creationId xmlns:a16="http://schemas.microsoft.com/office/drawing/2014/main" id="{730A2B8A-88E3-B8E0-C72F-8ADC9320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3" y="3276600"/>
            <a:ext cx="4713287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CDEA0E6-2C0A-CB0D-B8D6-0B145DA51F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Movies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B9E35DB-3AA5-C387-6DD8-764AD35390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382000" cy="5257800"/>
          </a:xfrm>
        </p:spPr>
        <p:txBody>
          <a:bodyPr/>
          <a:lstStyle/>
          <a:p>
            <a:pPr eaLnBrk="1" hangingPunct="1"/>
            <a:endParaRPr lang="en-US" altLang="en-US" sz="3600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BD36098A-4741-1145-36D6-A61A3051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6335713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7303631-CC9F-F5F5-FA76-AA70717AB2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Movies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45D54DD-49D6-08EF-E590-4F54F7576F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382000" cy="5257800"/>
          </a:xfrm>
        </p:spPr>
        <p:txBody>
          <a:bodyPr/>
          <a:lstStyle/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</p:txBody>
      </p:sp>
      <p:pic>
        <p:nvPicPr>
          <p:cNvPr id="45060" name="Picture 5">
            <a:extLst>
              <a:ext uri="{FF2B5EF4-FFF2-40B4-BE49-F238E27FC236}">
                <a16:creationId xmlns:a16="http://schemas.microsoft.com/office/drawing/2014/main" id="{319FEAA4-FB0A-8C02-7F1E-D504CE5C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043863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06083B86-5713-1332-7541-752EE75B71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Games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A3A76DB-F90D-F461-5F19-F63B9A7092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382000" cy="5257800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rgbClr val="000033"/>
                </a:solidFill>
              </a:rPr>
              <a:t>Games are an important driving force in computer graphics. </a:t>
            </a:r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</p:txBody>
      </p:sp>
      <p:pic>
        <p:nvPicPr>
          <p:cNvPr id="46084" name="Picture 7">
            <a:extLst>
              <a:ext uri="{FF2B5EF4-FFF2-40B4-BE49-F238E27FC236}">
                <a16:creationId xmlns:a16="http://schemas.microsoft.com/office/drawing/2014/main" id="{A473E9DC-8AB9-B824-8B32-7F233413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36900"/>
            <a:ext cx="4132263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8">
            <a:extLst>
              <a:ext uri="{FF2B5EF4-FFF2-40B4-BE49-F238E27FC236}">
                <a16:creationId xmlns:a16="http://schemas.microsoft.com/office/drawing/2014/main" id="{2823B39D-BEE5-B87E-C1FD-D8F353BF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124200"/>
            <a:ext cx="41910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3D95C1E-AE8A-7E31-FAB8-B501F3FB91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Games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DD3E0C6E-D181-AD4F-FAC9-2515F98A86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382000" cy="5257800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rgbClr val="000033"/>
                </a:solidFill>
              </a:rPr>
              <a:t>Games are an important driving force in computer graphics. </a:t>
            </a:r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318D8E6F-F87B-97D8-58A8-D3998A7DF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17788"/>
            <a:ext cx="5562600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94A6AB7-AED1-EFF3-D9A3-DA340E2EFA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Games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8E212A7-1F04-5044-305A-D0D4DB1092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382000" cy="5257800"/>
          </a:xfrm>
        </p:spPr>
        <p:txBody>
          <a:bodyPr/>
          <a:lstStyle/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  <a:p>
            <a:pPr eaLnBrk="1" hangingPunct="1"/>
            <a:endParaRPr lang="en-US" altLang="en-US" sz="3600"/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F29F6B5F-7F5C-47E7-7A8F-FDA497463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4863"/>
            <a:ext cx="9144000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05202AB-BF8D-C750-4861-2B74A6C22B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Medical imaging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0C9D3175-EEC9-F4B3-F133-D514E25452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10600" cy="55626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Computer graphics plays a significant role in saving lives.</a:t>
            </a:r>
          </a:p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The range of application: tools for teaching and diagnosis, all the way to treatment. </a:t>
            </a:r>
          </a:p>
          <a:p>
            <a:pPr eaLnBrk="1" hangingPunct="1"/>
            <a:endParaRPr lang="en-US" altLang="en-US" sz="3600" dirty="0">
              <a:latin typeface="Times New Roman" panose="02020603050405020304" pitchFamily="18" charset="0"/>
            </a:endParaRPr>
          </a:p>
          <a:p>
            <a:pPr eaLnBrk="1" hangingPunct="1"/>
            <a:endParaRPr lang="en-US" altLang="en-US" sz="3600" dirty="0"/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78FCAD49-C4FA-9836-3D55-DB40E07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55483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EE5E9FA-6A79-E612-127C-403D4BB626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Computer Aided Design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1290C61-6B1D-6A77-A0F0-AA365D8150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10600" cy="55626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Times New Roman" panose="02020603050405020304" pitchFamily="18" charset="0"/>
              </a:rPr>
              <a:t>Computer graphics has had a dramatic impact on the design process. </a:t>
            </a:r>
          </a:p>
          <a:p>
            <a:pPr eaLnBrk="1" hangingPunct="1"/>
            <a:r>
              <a:rPr lang="en-US" altLang="en-US" sz="3600">
                <a:latin typeface="Times New Roman" panose="02020603050405020304" pitchFamily="18" charset="0"/>
              </a:rPr>
              <a:t>Today, most mechanical and electronic designs are executed entirely on computer. </a:t>
            </a:r>
          </a:p>
          <a:p>
            <a:pPr eaLnBrk="1" hangingPunct="1"/>
            <a:r>
              <a:rPr lang="en-US" altLang="en-US" sz="3600">
                <a:latin typeface="Times New Roman" panose="02020603050405020304" pitchFamily="18" charset="0"/>
              </a:rPr>
              <a:t>Increasingly, architectural and product designs are also migrating to the computer. </a:t>
            </a:r>
            <a:endParaRPr lang="en-US" altLang="en-US" sz="3600"/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017C5FF5-5CE0-DEE5-D879-640126A8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648200"/>
            <a:ext cx="7467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5C4D84B-C42E-CC31-7F29-9339E02D5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990000"/>
                </a:solidFill>
                <a:cs typeface="Arial" panose="020B0604020202020204" pitchFamily="34" charset="0"/>
              </a:rPr>
              <a:t>Computer Graphics</a:t>
            </a:r>
          </a:p>
        </p:txBody>
      </p:sp>
      <p:pic>
        <p:nvPicPr>
          <p:cNvPr id="6147" name="Picture 8">
            <a:extLst>
              <a:ext uri="{FF2B5EF4-FFF2-40B4-BE49-F238E27FC236}">
                <a16:creationId xmlns:a16="http://schemas.microsoft.com/office/drawing/2014/main" id="{B49DD51A-C1EA-96CB-E543-17CEAC2A2B9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3048000"/>
            <a:ext cx="5562600" cy="2514600"/>
          </a:xfrm>
          <a:noFill/>
        </p:spPr>
      </p:pic>
      <p:sp>
        <p:nvSpPr>
          <p:cNvPr id="6148" name="Rectangle 10">
            <a:extLst>
              <a:ext uri="{FF2B5EF4-FFF2-40B4-BE49-F238E27FC236}">
                <a16:creationId xmlns:a16="http://schemas.microsoft.com/office/drawing/2014/main" id="{0685D5A2-094C-73B3-2305-171D1A998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00200"/>
            <a:ext cx="868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33"/>
                </a:solidFill>
              </a:rPr>
              <a:t>Drawing pictures on computers – “rendering” </a:t>
            </a:r>
          </a:p>
          <a:p>
            <a:pPr eaLnBrk="1" hangingPunct="1"/>
            <a:r>
              <a:rPr lang="en-US" altLang="en-US">
                <a:solidFill>
                  <a:srgbClr val="000033"/>
                </a:solidFill>
              </a:rPr>
              <a:t>Final output – colored pixels</a:t>
            </a:r>
            <a:r>
              <a:rPr lang="en-US" altLang="en-US" sz="2800">
                <a:solidFill>
                  <a:srgbClr val="000033"/>
                </a:solidFill>
              </a:rPr>
              <a:t> 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B2CCE23-C4F4-BF15-0C34-63D3B3E21A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Scientific Visualizations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13897597-17FF-18B6-29EF-2341CB1F99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10600" cy="55626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Times New Roman" panose="02020603050405020304" pitchFamily="18" charset="0"/>
              </a:rPr>
              <a:t>Computer graphics makes vast quantities of data accessible. </a:t>
            </a:r>
          </a:p>
          <a:p>
            <a:pPr eaLnBrk="1" hangingPunct="1"/>
            <a:r>
              <a:rPr lang="en-US" altLang="en-US" sz="3600">
                <a:latin typeface="Times New Roman" panose="02020603050405020304" pitchFamily="18" charset="0"/>
              </a:rPr>
              <a:t>Numerical simulations frequently produce millions of data values. Similarly, satellite based sensors amass data at rates beyond our abilities to interpret them by any other means than visually. </a:t>
            </a:r>
          </a:p>
        </p:txBody>
      </p:sp>
      <p:pic>
        <p:nvPicPr>
          <p:cNvPr id="51204" name="Picture 5">
            <a:extLst>
              <a:ext uri="{FF2B5EF4-FFF2-40B4-BE49-F238E27FC236}">
                <a16:creationId xmlns:a16="http://schemas.microsoft.com/office/drawing/2014/main" id="{84B7F2E0-5E45-C4B6-E99C-A4626F093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63" y="4495800"/>
            <a:ext cx="2103437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6">
            <a:extLst>
              <a:ext uri="{FF2B5EF4-FFF2-40B4-BE49-F238E27FC236}">
                <a16:creationId xmlns:a16="http://schemas.microsoft.com/office/drawing/2014/main" id="{F050196F-FDA3-773E-01F6-9932B963E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4419600"/>
            <a:ext cx="26289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CA6C3F9-8BFF-E7E1-0FBB-D3751F8235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Simulation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D0FE8EA-53F1-9430-F0C4-D8E7428060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10600" cy="5562600"/>
          </a:xfrm>
        </p:spPr>
        <p:txBody>
          <a:bodyPr/>
          <a:lstStyle/>
          <a:p>
            <a:pPr eaLnBrk="1" hangingPunct="1"/>
            <a:endParaRPr lang="en-US" altLang="en-US" sz="3600">
              <a:latin typeface="Times New Roman" panose="02020603050405020304" pitchFamily="18" charset="0"/>
            </a:endParaRPr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2E8C0786-DA33-3F6B-C8CF-CC9A3F081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4676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E181746F-95E2-3D8D-B501-3CAF3775F29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tx1"/>
                </a:solidFill>
              </a:rPr>
              <a:t>Graphical User Interfaces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E2F58653-4BA3-75FB-D275-42FEDB4349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10600" cy="55626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Times New Roman" panose="02020603050405020304" pitchFamily="18" charset="0"/>
              </a:rPr>
              <a:t>Graphical elements such as windows, cursors, menus, and icons are so common place it is difficult to imagine computing without them. </a:t>
            </a: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06F33FB1-B70B-8182-C339-B8F4239B7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3498850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>
            <a:extLst>
              <a:ext uri="{FF2B5EF4-FFF2-40B4-BE49-F238E27FC236}">
                <a16:creationId xmlns:a16="http://schemas.microsoft.com/office/drawing/2014/main" id="{EC25242F-BE26-DBB3-912A-B6FC224D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276600"/>
            <a:ext cx="3498850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723B8DBE-86C2-C33D-CEAF-6081E64EA0C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325562"/>
          </a:xfrm>
        </p:spPr>
        <p:txBody>
          <a:bodyPr/>
          <a:lstStyle/>
          <a:p>
            <a:pPr eaLnBrk="1" hangingPunct="1"/>
            <a:r>
              <a:rPr lang="en-US" altLang="en-US" sz="4800" b="1">
                <a:solidFill>
                  <a:schemeClr val="tx1"/>
                </a:solidFill>
                <a:latin typeface="Tahoma-Bold" charset="0"/>
              </a:rPr>
              <a:t>Program 1 </a:t>
            </a:r>
            <a:r>
              <a:rPr lang="en-US" altLang="en-US" sz="4800" b="1">
                <a:solidFill>
                  <a:schemeClr val="tx1"/>
                </a:solidFill>
              </a:rPr>
              <a:t>–</a:t>
            </a:r>
            <a:r>
              <a:rPr lang="en-US" altLang="en-US" sz="4800" b="1">
                <a:solidFill>
                  <a:schemeClr val="tx1"/>
                </a:solidFill>
                <a:latin typeface="Tahoma-Bold" charset="0"/>
              </a:rPr>
              <a:t> Reading / Writing Images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2242B66-0B31-43D4-78AE-6A7A06D860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905000"/>
            <a:ext cx="8610600" cy="4648200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Verdana" panose="020B0604030504040204" pitchFamily="34" charset="0"/>
              </a:rPr>
              <a:t>In this Program, you will learn</a:t>
            </a:r>
            <a:r>
              <a:rPr lang="en-US" altLang="en-US" sz="3600">
                <a:solidFill>
                  <a:srgbClr val="000000"/>
                </a:solidFill>
              </a:rPr>
              <a:t>…</a:t>
            </a:r>
            <a:endParaRPr lang="en-US" altLang="en-US" sz="360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 eaLnBrk="1" hangingPunct="1"/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Concept of R, G, B colors</a:t>
            </a:r>
          </a:p>
          <a:p>
            <a:pPr lvl="1" eaLnBrk="1" hangingPunct="1"/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Image manipulation in code</a:t>
            </a:r>
          </a:p>
          <a:p>
            <a:pPr lvl="1" eaLnBrk="1" hangingPunct="1"/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Reading and writing images in .ppm format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ECE50819-A1E6-B0D1-6B31-1CB7F2202A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800" b="1">
                <a:solidFill>
                  <a:schemeClr val="tx1"/>
                </a:solidFill>
                <a:latin typeface="Tahoma-Bold" charset="0"/>
              </a:rPr>
              <a:t>PBM, PGM, PPM Format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9845D51-A29D-7615-AFEB-5BF5167E9D2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Verdana-Bold" charset="0"/>
              </a:rPr>
              <a:t>P</a:t>
            </a:r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ortable </a:t>
            </a:r>
            <a:r>
              <a:rPr lang="en-US" altLang="en-US" b="1">
                <a:solidFill>
                  <a:srgbClr val="000000"/>
                </a:solidFill>
                <a:latin typeface="Verdana-Bold" charset="0"/>
              </a:rPr>
              <a:t>B</a:t>
            </a:r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it </a:t>
            </a:r>
            <a:r>
              <a:rPr lang="en-US" altLang="en-US" b="1">
                <a:solidFill>
                  <a:srgbClr val="000000"/>
                </a:solidFill>
                <a:latin typeface="Verdana-Bold" charset="0"/>
              </a:rPr>
              <a:t>M</a:t>
            </a:r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ap Formats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Simple Image header in ASCII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Image data in either ASCII or Binary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.PGM for Grayscale images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.PPM for Color (RGB) images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9F6CC511-4ABF-9A9A-FB17-CBA9E244A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-Bold" charset="0"/>
              </a:rPr>
              <a:t>You will have to</a:t>
            </a:r>
            <a:r>
              <a:rPr lang="en-US" altLang="en-US" b="1">
                <a:solidFill>
                  <a:schemeClr val="tx1"/>
                </a:solidFill>
              </a:rPr>
              <a:t>…</a:t>
            </a:r>
            <a:endParaRPr lang="en-US" altLang="en-US" b="1">
              <a:solidFill>
                <a:schemeClr val="tx1"/>
              </a:solidFill>
              <a:latin typeface="Tahoma-Bold" charset="0"/>
            </a:endParaRP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54F6DF70-61C5-1CB5-C40F-B9E03FA178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Write code to Read/Write BINARY .ppm and .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pgm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files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Images will be available through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msteams</a:t>
            </a:r>
            <a:endParaRPr lang="en-US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8EFFE5B3-0120-3DDC-5CF6-68E72BA456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-Bold" charset="0"/>
              </a:rPr>
              <a:t>PPM Format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7F712C5C-3BC7-5FA7-4E50-4D1B356EEF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Header</a:t>
            </a:r>
          </a:p>
          <a:p>
            <a:pPr lvl="1" eaLnBrk="1" hangingPunct="1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P6</a:t>
            </a:r>
          </a:p>
          <a:p>
            <a:pPr lvl="1" eaLnBrk="1" hangingPunct="1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# Created by IrfanView</a:t>
            </a:r>
          </a:p>
          <a:p>
            <a:pPr lvl="1" eaLnBrk="1" hangingPunct="1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320 240</a:t>
            </a:r>
          </a:p>
          <a:p>
            <a:pPr lvl="1" eaLnBrk="1" hangingPunct="1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255</a:t>
            </a:r>
          </a:p>
          <a:p>
            <a:pPr lvl="1" eaLnBrk="1" hangingPunct="1"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–ˆ</a:t>
            </a: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c</a:t>
            </a:r>
            <a:r>
              <a:rPr lang="en-US" altLang="en-US">
                <a:solidFill>
                  <a:srgbClr val="000000"/>
                </a:solidFill>
              </a:rPr>
              <a:t>™‡</a:t>
            </a: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d</a:t>
            </a:r>
            <a:r>
              <a:rPr lang="en-US" altLang="en-US">
                <a:solidFill>
                  <a:srgbClr val="000000"/>
                </a:solidFill>
              </a:rPr>
              <a:t>˜ˆ</a:t>
            </a: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f</a:t>
            </a:r>
            <a:r>
              <a:rPr lang="en-US" altLang="en-US">
                <a:solidFill>
                  <a:srgbClr val="000000"/>
                </a:solidFill>
              </a:rPr>
              <a:t>™‰</a:t>
            </a: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h_</a:t>
            </a:r>
            <a:r>
              <a:rPr lang="en-US" altLang="en-US">
                <a:solidFill>
                  <a:srgbClr val="000000"/>
                </a:solidFill>
              </a:rPr>
              <a:t>‡</a:t>
            </a: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f_</a:t>
            </a:r>
            <a:r>
              <a:rPr lang="en-US" altLang="en-US">
                <a:solidFill>
                  <a:srgbClr val="000000"/>
                </a:solidFill>
              </a:rPr>
              <a:t>‹</a:t>
            </a: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h</a:t>
            </a:r>
            <a:r>
              <a:rPr lang="en-US" altLang="en-US">
                <a:solidFill>
                  <a:srgbClr val="000000"/>
                </a:solidFill>
              </a:rPr>
              <a:t>›</a:t>
            </a:r>
            <a:r>
              <a:rPr lang="en-US" altLang="en-US">
                <a:solidFill>
                  <a:srgbClr val="000000"/>
                </a:solidFill>
                <a:latin typeface="CourierNewPSMT" charset="0"/>
              </a:rPr>
              <a:t>S+XR1ZQ3YSY</a:t>
            </a:r>
          </a:p>
          <a:p>
            <a:pPr lvl="1" eaLnBrk="1" hangingPunct="1">
              <a:buFontTx/>
              <a:buNone/>
            </a:pPr>
            <a:r>
              <a:rPr lang="en-US" altLang="en-US" b="1">
                <a:solidFill>
                  <a:srgbClr val="D12F2F"/>
                </a:solidFill>
                <a:latin typeface="Tahoma-Bold" charset="0"/>
              </a:rPr>
              <a:t>r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006600"/>
                </a:solidFill>
                <a:latin typeface="Tahoma-Bold" charset="0"/>
              </a:rPr>
              <a:t>g </a:t>
            </a:r>
            <a:r>
              <a:rPr lang="en-US" altLang="en-US" b="1">
                <a:solidFill>
                  <a:schemeClr val="accent2"/>
                </a:solidFill>
                <a:latin typeface="Tahoma-Bold" charset="0"/>
              </a:rPr>
              <a:t>b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D12F2F"/>
                </a:solidFill>
                <a:latin typeface="Tahoma-Bold" charset="0"/>
              </a:rPr>
              <a:t>r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006600"/>
                </a:solidFill>
                <a:latin typeface="Tahoma-Bold" charset="0"/>
              </a:rPr>
              <a:t>g </a:t>
            </a:r>
            <a:r>
              <a:rPr lang="en-US" altLang="en-US" b="1">
                <a:solidFill>
                  <a:schemeClr val="accent2"/>
                </a:solidFill>
                <a:latin typeface="Tahoma-Bold" charset="0"/>
              </a:rPr>
              <a:t>b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D12F2F"/>
                </a:solidFill>
                <a:latin typeface="Tahoma-Bold" charset="0"/>
              </a:rPr>
              <a:t>r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006600"/>
                </a:solidFill>
                <a:latin typeface="Tahoma-Bold" charset="0"/>
              </a:rPr>
              <a:t>g </a:t>
            </a:r>
            <a:r>
              <a:rPr lang="en-US" altLang="en-US" b="1">
                <a:solidFill>
                  <a:schemeClr val="accent2"/>
                </a:solidFill>
                <a:latin typeface="Tahoma-Bold" charset="0"/>
              </a:rPr>
              <a:t>b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D12F2F"/>
                </a:solidFill>
                <a:latin typeface="Tahoma-Bold" charset="0"/>
              </a:rPr>
              <a:t>r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006600"/>
                </a:solidFill>
                <a:latin typeface="Tahoma-Bold" charset="0"/>
              </a:rPr>
              <a:t>g </a:t>
            </a:r>
            <a:r>
              <a:rPr lang="en-US" altLang="en-US" b="1">
                <a:solidFill>
                  <a:schemeClr val="accent2"/>
                </a:solidFill>
                <a:latin typeface="Tahoma-Bold" charset="0"/>
              </a:rPr>
              <a:t>b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D12F2F"/>
                </a:solidFill>
                <a:latin typeface="Tahoma-Bold" charset="0"/>
              </a:rPr>
              <a:t>r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006600"/>
                </a:solidFill>
                <a:latin typeface="Tahoma-Bold" charset="0"/>
              </a:rPr>
              <a:t>g </a:t>
            </a:r>
            <a:r>
              <a:rPr lang="en-US" altLang="en-US" b="1">
                <a:solidFill>
                  <a:schemeClr val="accent2"/>
                </a:solidFill>
                <a:latin typeface="Tahoma-Bold" charset="0"/>
              </a:rPr>
              <a:t>b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D12F2F"/>
                </a:solidFill>
                <a:latin typeface="Tahoma-Bold" charset="0"/>
              </a:rPr>
              <a:t>r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006600"/>
                </a:solidFill>
                <a:latin typeface="Tahoma-Bold" charset="0"/>
              </a:rPr>
              <a:t>g </a:t>
            </a:r>
            <a:r>
              <a:rPr lang="en-US" altLang="en-US" b="1">
                <a:solidFill>
                  <a:schemeClr val="accent2"/>
                </a:solidFill>
                <a:latin typeface="Tahoma-Bold" charset="0"/>
              </a:rPr>
              <a:t>b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D12F2F"/>
                </a:solidFill>
                <a:latin typeface="Tahoma-Bold" charset="0"/>
              </a:rPr>
              <a:t>r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006600"/>
                </a:solidFill>
                <a:latin typeface="Tahoma-Bold" charset="0"/>
              </a:rPr>
              <a:t>g </a:t>
            </a:r>
            <a:r>
              <a:rPr lang="en-US" altLang="en-US" b="1">
                <a:solidFill>
                  <a:schemeClr val="accent2"/>
                </a:solidFill>
                <a:latin typeface="Tahoma-Bold" charset="0"/>
              </a:rPr>
              <a:t>b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D12F2F"/>
                </a:solidFill>
                <a:latin typeface="Tahoma-Bold" charset="0"/>
              </a:rPr>
              <a:t>r</a:t>
            </a:r>
            <a:r>
              <a:rPr lang="en-US" altLang="en-US" b="1">
                <a:solidFill>
                  <a:srgbClr val="66669A"/>
                </a:solidFill>
                <a:latin typeface="Tahoma-Bold" charset="0"/>
              </a:rPr>
              <a:t> </a:t>
            </a:r>
            <a:r>
              <a:rPr lang="en-US" altLang="en-US" b="1">
                <a:solidFill>
                  <a:srgbClr val="006600"/>
                </a:solidFill>
                <a:latin typeface="Tahoma-Bold" charset="0"/>
              </a:rPr>
              <a:t>g </a:t>
            </a:r>
            <a:r>
              <a:rPr lang="en-US" altLang="en-US" b="1">
                <a:solidFill>
                  <a:schemeClr val="accent2"/>
                </a:solidFill>
                <a:latin typeface="Tahoma-Bold" charset="0"/>
              </a:rPr>
              <a:t>b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54AAA400-BA79-A437-0A00-E02E99C879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-Bold" charset="0"/>
              </a:rPr>
              <a:t>PPM, PGM Format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5BF3709D-D0DD-EBAB-B519-FF9DEF0112F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Verdana" panose="020B0604030504040204" pitchFamily="34" charset="0"/>
              </a:rPr>
              <a:t>Magic Numbers for format identification</a:t>
            </a:r>
          </a:p>
          <a:p>
            <a:pPr lvl="1" eaLnBrk="1" hangingPunct="1"/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P2 - ASCII PGM</a:t>
            </a:r>
          </a:p>
          <a:p>
            <a:pPr lvl="1" eaLnBrk="1" hangingPunct="1"/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P3 </a:t>
            </a:r>
            <a:r>
              <a:rPr lang="en-US" altLang="en-US" sz="3200">
                <a:solidFill>
                  <a:srgbClr val="000000"/>
                </a:solidFill>
              </a:rPr>
              <a:t>–</a:t>
            </a:r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 ASCII PPM</a:t>
            </a:r>
          </a:p>
          <a:p>
            <a:pPr lvl="1" eaLnBrk="1" hangingPunct="1"/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P5 </a:t>
            </a:r>
            <a:r>
              <a:rPr lang="en-US" altLang="en-US" sz="3200">
                <a:solidFill>
                  <a:srgbClr val="000000"/>
                </a:solidFill>
              </a:rPr>
              <a:t>–</a:t>
            </a:r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 Binary PGM</a:t>
            </a:r>
          </a:p>
          <a:p>
            <a:pPr lvl="1" eaLnBrk="1" hangingPunct="1"/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P6 </a:t>
            </a:r>
            <a:r>
              <a:rPr lang="en-US" altLang="en-US" sz="3200">
                <a:solidFill>
                  <a:srgbClr val="000000"/>
                </a:solidFill>
              </a:rPr>
              <a:t>–</a:t>
            </a:r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 Binary PPM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03175158-CBBB-BD81-5BDF-8722125914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-Bold" charset="0"/>
              </a:rPr>
              <a:t>Tasks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8F2C6E5E-3C38-D571-A213-3945AA4FAA5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Read in the given .ppm and .</a:t>
            </a:r>
            <a:r>
              <a:rPr lang="en-US" altLang="en-US" sz="3600" dirty="0" err="1">
                <a:solidFill>
                  <a:srgbClr val="000000"/>
                </a:solidFill>
                <a:latin typeface="Verdana" panose="020B0604030504040204" pitchFamily="34" charset="0"/>
              </a:rPr>
              <a:t>pgm</a:t>
            </a: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 image files and load the data in any data structure of your choice, i.e. 1d arrays, 2d arrays, or array of structures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From that data structures create a new copy of image with a different filename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HOW TO VIEW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Verdana" panose="020B0604030504040204" pitchFamily="34" charset="0"/>
              </a:rPr>
              <a:t>Any .ppm viewer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dirty="0" err="1">
                <a:solidFill>
                  <a:srgbClr val="000000"/>
                </a:solidFill>
                <a:latin typeface="Verdana" panose="020B0604030504040204" pitchFamily="34" charset="0"/>
              </a:rPr>
              <a:t>IrfanView</a:t>
            </a:r>
            <a:r>
              <a:rPr lang="en-US" altLang="en-US" sz="3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</a:rPr>
              <a:t>–</a:t>
            </a:r>
            <a:r>
              <a:rPr lang="en-US" altLang="en-US" sz="3200" dirty="0">
                <a:solidFill>
                  <a:srgbClr val="000000"/>
                </a:solidFill>
                <a:latin typeface="Verdana" panose="020B0604030504040204" pitchFamily="34" charset="0"/>
              </a:rPr>
              <a:t> (from irfanview.com)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E8DE3-79F2-2155-77E5-58A20E95C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1DD0992B-19DB-1448-66BC-4BCDF0EC67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tx1"/>
                </a:solidFill>
                <a:latin typeface="Tahoma-Bold" charset="0"/>
              </a:rPr>
              <a:t>Tasks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6D0BE61E-C7C1-FC35-CAF3-2464DE142D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Subtract ambient. Make sure the intensity value doesn’t go beyond 0. This way you will be able to subtract two images other than ambient.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Extract single/two color layer(s)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Negative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Greyscale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Combine two images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Make a movie.</a:t>
            </a:r>
          </a:p>
          <a:p>
            <a:pPr eaLnBrk="1" hangingPunct="1">
              <a:lnSpc>
                <a:spcPct val="90000"/>
              </a:lnSpc>
            </a:pPr>
            <a:endParaRPr lang="en-US" altLang="en-US" sz="3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CFD93D0-A98B-5E74-1626-E823DC18E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990000"/>
                </a:solidFill>
                <a:cs typeface="Arial" panose="020B0604020202020204" pitchFamily="34" charset="0"/>
              </a:rPr>
              <a:t>Computer Graphics</a:t>
            </a: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50577549-302E-CC5E-0285-57C7D8DB6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00200"/>
            <a:ext cx="868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The goal of computer graphics is to:</a:t>
            </a:r>
          </a:p>
          <a:p>
            <a:pPr lvl="1" eaLnBrk="1" hangingPunct="1">
              <a:buFontTx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Create (synthetic) images indistinguishable from reality</a:t>
            </a:r>
          </a:p>
          <a:p>
            <a:pPr lvl="1" eaLnBrk="1" hangingPunct="1">
              <a:buFontTx/>
              <a:buChar char="•"/>
            </a:pPr>
            <a:endParaRPr lang="en-US" altLang="en-US" sz="320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Animations that are scientifically sound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0B98400-A345-C86E-20BE-369FFF2B4E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sz="4800" b="1">
                <a:solidFill>
                  <a:schemeClr val="tx1"/>
                </a:solidFill>
                <a:latin typeface="Tahoma-Bold" charset="0"/>
              </a:rPr>
              <a:t>Deliverables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C7CBBB1-AE22-D068-C842-EEAA589B4D1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524000"/>
            <a:ext cx="8686800" cy="51054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DUE: Sunday, March 2, 2024 at 11:00pm.</a:t>
            </a:r>
          </a:p>
          <a:p>
            <a:pPr marL="0" indent="0" eaLnBrk="1" hangingPunct="1">
              <a:buNone/>
            </a:pP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  <a:p>
            <a:pPr eaLnBrk="1" hangingPunct="1"/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Code, executable</a:t>
            </a:r>
            <a:r>
              <a:rPr lang="en-US" altLang="en-US" sz="3600" dirty="0">
                <a:solidFill>
                  <a:srgbClr val="000000"/>
                </a:solidFill>
              </a:rPr>
              <a:t>…</a:t>
            </a:r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 should take image names at run-time</a:t>
            </a:r>
          </a:p>
          <a:p>
            <a:pPr eaLnBrk="1" hangingPunct="1"/>
            <a:endParaRPr lang="en-US" altLang="en-US" sz="3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/>
            <a:r>
              <a:rPr lang="en-US" altLang="en-US" sz="3600" dirty="0">
                <a:solidFill>
                  <a:srgbClr val="000000"/>
                </a:solidFill>
                <a:latin typeface="Verdana" panose="020B0604030504040204" pitchFamily="34" charset="0"/>
              </a:rPr>
              <a:t>Submit a report too.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1D0E0E2-D5A9-93ED-08B5-477F9613A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65659B"/>
                </a:solidFill>
                <a:latin typeface="Tahoma" panose="020B0604030504040204" pitchFamily="34" charset="0"/>
              </a:rPr>
              <a:t>What will you get out of this</a:t>
            </a:r>
            <a:br>
              <a:rPr lang="en-US" altLang="en-US" sz="3200" b="1">
                <a:solidFill>
                  <a:srgbClr val="65659B"/>
                </a:solidFill>
                <a:latin typeface="Tahoma" panose="020B0604030504040204" pitchFamily="34" charset="0"/>
              </a:rPr>
            </a:br>
            <a:r>
              <a:rPr lang="en-US" altLang="en-US" sz="3200" b="1">
                <a:solidFill>
                  <a:srgbClr val="65659B"/>
                </a:solidFill>
                <a:latin typeface="Tahoma" panose="020B0604030504040204" pitchFamily="34" charset="0"/>
              </a:rPr>
              <a:t>course?</a:t>
            </a: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DDB5E1C2-13C3-2DC8-3867-14799D356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00200"/>
            <a:ext cx="868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Learn to draw on a computer (and appreciate what is involved in this task)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What this course is not…</a:t>
            </a:r>
          </a:p>
          <a:p>
            <a:pPr lvl="1" eaLnBrk="1" hangingPunct="1">
              <a:buFontTx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It is not an art class</a:t>
            </a:r>
          </a:p>
          <a:p>
            <a:pPr lvl="1" eaLnBrk="1" hangingPunct="1">
              <a:buFontTx/>
              <a:buChar char="•"/>
            </a:pPr>
            <a:r>
              <a:rPr lang="en-US" altLang="en-US" sz="3200">
                <a:solidFill>
                  <a:srgbClr val="000000"/>
                </a:solidFill>
                <a:latin typeface="Verdana" panose="020B0604030504040204" pitchFamily="34" charset="0"/>
              </a:rPr>
              <a:t>It is not a game design course</a:t>
            </a:r>
            <a:endParaRPr lang="en-US" altLang="en-US" sz="320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9424BE4-24D3-058E-50CD-295ACFC6B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/>
              <a:t>Pixels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FB99BCD-914F-9076-FF2B-1E131FE2C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altLang="en-US"/>
              <a:t>A picture is produced by an n x m array of pixels (</a:t>
            </a:r>
            <a:r>
              <a:rPr lang="en-US" altLang="en-US" i="1"/>
              <a:t>pic</a:t>
            </a:r>
            <a:r>
              <a:rPr lang="en-US" altLang="en-US"/>
              <a:t>ture </a:t>
            </a:r>
            <a:r>
              <a:rPr lang="en-US" altLang="en-US" i="1"/>
              <a:t>el</a:t>
            </a:r>
            <a:r>
              <a:rPr lang="en-US" altLang="en-US"/>
              <a:t>ement</a:t>
            </a:r>
            <a:r>
              <a:rPr lang="en-US" altLang="en-US" i="1"/>
              <a:t>s</a:t>
            </a:r>
            <a:r>
              <a:rPr lang="en-US" altLang="en-US"/>
              <a:t>)</a:t>
            </a:r>
          </a:p>
          <a:p>
            <a:pPr eaLnBrk="1" hangingPunct="1"/>
            <a:r>
              <a:rPr lang="en-US" altLang="en-US"/>
              <a:t>Also known as </a:t>
            </a:r>
            <a:r>
              <a:rPr lang="en-US" altLang="en-US" i="1"/>
              <a:t>raster</a:t>
            </a:r>
            <a:br>
              <a:rPr lang="en-US" altLang="en-US" i="1"/>
            </a:br>
            <a:endParaRPr lang="en-US" altLang="en-US" i="1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FF9A29A-EFB8-4212-EFFB-4F65E4348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77724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35CA4A3-A543-DC38-33E8-A7E28EA58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/>
              <a:t>Color Image (RGB)</a:t>
            </a:r>
          </a:p>
        </p:txBody>
      </p:sp>
      <p:pic>
        <p:nvPicPr>
          <p:cNvPr id="10243" name="Picture 5">
            <a:extLst>
              <a:ext uri="{FF2B5EF4-FFF2-40B4-BE49-F238E27FC236}">
                <a16:creationId xmlns:a16="http://schemas.microsoft.com/office/drawing/2014/main" id="{4216CC4B-80EC-68A4-233D-9685D40C50FA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493838"/>
            <a:ext cx="8115300" cy="4906962"/>
          </a:xfrm>
          <a:noFill/>
        </p:spPr>
      </p:pic>
      <p:sp>
        <p:nvSpPr>
          <p:cNvPr id="10244" name="Rectangle 6">
            <a:extLst>
              <a:ext uri="{FF2B5EF4-FFF2-40B4-BE49-F238E27FC236}">
                <a16:creationId xmlns:a16="http://schemas.microsoft.com/office/drawing/2014/main" id="{D5ED615E-7DA6-83DB-294D-308C37283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371600"/>
            <a:ext cx="21336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5258</TotalTime>
  <Words>1763</Words>
  <Application>Microsoft Office PowerPoint</Application>
  <PresentationFormat>On-screen Show (4:3)</PresentationFormat>
  <Paragraphs>232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AdobePiStd</vt:lpstr>
      <vt:lpstr>Arial</vt:lpstr>
      <vt:lpstr>CourierNewPSMT</vt:lpstr>
      <vt:lpstr>Tahoma</vt:lpstr>
      <vt:lpstr>Tahoma-Bold</vt:lpstr>
      <vt:lpstr>Times New Roman</vt:lpstr>
      <vt:lpstr>Verdana</vt:lpstr>
      <vt:lpstr>Verdana-Bold</vt:lpstr>
      <vt:lpstr>Default Design</vt:lpstr>
      <vt:lpstr>PowerPoint Presentation</vt:lpstr>
      <vt:lpstr>What computers do....</vt:lpstr>
      <vt:lpstr>Computer Graphics</vt:lpstr>
      <vt:lpstr>Computer Graphics</vt:lpstr>
      <vt:lpstr>Computer Graphics</vt:lpstr>
      <vt:lpstr>Computer Graphics</vt:lpstr>
      <vt:lpstr>What will you get out of this course?</vt:lpstr>
      <vt:lpstr>Pixels</vt:lpstr>
      <vt:lpstr>Color Image (RGB)</vt:lpstr>
      <vt:lpstr>Pixels</vt:lpstr>
      <vt:lpstr>CRT</vt:lpstr>
      <vt:lpstr>CRT</vt:lpstr>
      <vt:lpstr>CRT</vt:lpstr>
      <vt:lpstr>Raster Scan Displays</vt:lpstr>
      <vt:lpstr>Raster Scan Displays</vt:lpstr>
      <vt:lpstr>Interlacing</vt:lpstr>
      <vt:lpstr>Interlacing</vt:lpstr>
      <vt:lpstr>Random Scan Display</vt:lpstr>
      <vt:lpstr>Color Video</vt:lpstr>
      <vt:lpstr>Color Video</vt:lpstr>
      <vt:lpstr>LCDs</vt:lpstr>
      <vt:lpstr>Object Rendering</vt:lpstr>
      <vt:lpstr>Modeling</vt:lpstr>
      <vt:lpstr>Modeling</vt:lpstr>
      <vt:lpstr>Rendering</vt:lpstr>
      <vt:lpstr>Rendering</vt:lpstr>
      <vt:lpstr>Goal of Computer Graphics</vt:lpstr>
      <vt:lpstr>Goal of Computer Graphics</vt:lpstr>
      <vt:lpstr>Goal of Computer Graphics</vt:lpstr>
      <vt:lpstr>Goal of Computer Graphics</vt:lpstr>
      <vt:lpstr>Goal of Computer Graphics</vt:lpstr>
      <vt:lpstr>Goal of Computer Graphics</vt:lpstr>
      <vt:lpstr>Goal of Computer Graphics</vt:lpstr>
      <vt:lpstr>Goal of Computer Graphics</vt:lpstr>
      <vt:lpstr>Final Fantasy</vt:lpstr>
      <vt:lpstr>Image Based Rendering</vt:lpstr>
      <vt:lpstr>Another Goal</vt:lpstr>
      <vt:lpstr>Another Goal</vt:lpstr>
      <vt:lpstr>Another Goal</vt:lpstr>
      <vt:lpstr>Application areas</vt:lpstr>
      <vt:lpstr>Movies</vt:lpstr>
      <vt:lpstr>Movies</vt:lpstr>
      <vt:lpstr>Movies</vt:lpstr>
      <vt:lpstr>Movies</vt:lpstr>
      <vt:lpstr>Games</vt:lpstr>
      <vt:lpstr>Games</vt:lpstr>
      <vt:lpstr>Games</vt:lpstr>
      <vt:lpstr>Medical imaging</vt:lpstr>
      <vt:lpstr>Computer Aided Design</vt:lpstr>
      <vt:lpstr>Scientific Visualizations</vt:lpstr>
      <vt:lpstr>Simulation</vt:lpstr>
      <vt:lpstr>Graphical User Interfaces</vt:lpstr>
      <vt:lpstr>Program 1 – Reading / Writing Images</vt:lpstr>
      <vt:lpstr>PBM, PGM, PPM Format</vt:lpstr>
      <vt:lpstr>You will have to…</vt:lpstr>
      <vt:lpstr>PPM Format</vt:lpstr>
      <vt:lpstr>PPM, PGM Format</vt:lpstr>
      <vt:lpstr>Tasks</vt:lpstr>
      <vt:lpstr>Tasks</vt:lpstr>
      <vt:lpstr>Deliverables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Memoona</dc:creator>
  <cp:lastModifiedBy>Memoona Afsheen Malik</cp:lastModifiedBy>
  <cp:revision>72</cp:revision>
  <cp:lastPrinted>1601-01-01T00:00:00Z</cp:lastPrinted>
  <dcterms:created xsi:type="dcterms:W3CDTF">2003-08-30T17:35:30Z</dcterms:created>
  <dcterms:modified xsi:type="dcterms:W3CDTF">2025-09-24T10:08:18Z</dcterms:modified>
</cp:coreProperties>
</file>